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notesMasterIdLst>
    <p:notesMasterId r:id="rId17"/>
  </p:notesMasterIdLst>
  <p:sldIdLst>
    <p:sldId id="258" r:id="rId2"/>
    <p:sldId id="282" r:id="rId3"/>
    <p:sldId id="283" r:id="rId4"/>
    <p:sldId id="284" r:id="rId5"/>
    <p:sldId id="259" r:id="rId6"/>
    <p:sldId id="287" r:id="rId7"/>
    <p:sldId id="288" r:id="rId8"/>
    <p:sldId id="280" r:id="rId9"/>
    <p:sldId id="257" r:id="rId10"/>
    <p:sldId id="260" r:id="rId11"/>
    <p:sldId id="261" r:id="rId12"/>
    <p:sldId id="264" r:id="rId13"/>
    <p:sldId id="290" r:id="rId14"/>
    <p:sldId id="289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3"/>
    <p:restoredTop sz="81501"/>
  </p:normalViewPr>
  <p:slideViewPr>
    <p:cSldViewPr snapToGrid="0" snapToObjects="1">
      <p:cViewPr varScale="1">
        <p:scale>
          <a:sx n="93" d="100"/>
          <a:sy n="93" d="100"/>
        </p:scale>
        <p:origin x="124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jpg>
</file>

<file path=ppt/media/image12.tiff>
</file>

<file path=ppt/media/image13.png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017BB-3A55-EF42-85BA-9BE8EC285DAF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5F2939-7052-CD4C-A283-D49914AF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48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Deep Learning methodologies are becoming popular</a:t>
            </a:r>
          </a:p>
          <a:p>
            <a:r>
              <a:rPr lang="en-US" dirty="0"/>
              <a:t>Have achieved superior inference for several field</a:t>
            </a:r>
          </a:p>
          <a:p>
            <a:r>
              <a:rPr lang="en-US" dirty="0"/>
              <a:t>beyond traditional linear or polynomial analytical machine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7745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Winner of VOT 2015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Our network is composed of shared layers and multiple branches of domain-specific layers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domains correspond to individual training sequences and each branch is responsible for binary classification to identify the target in each domain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Network is shallow to keep the network from overfitting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We train the network with respect to each domain iteratively to obtain generic target representations in the shared layers. When tracking a target in a new sequence, we construct a new network by combining the shared layers in the pretrained CNN with a new binary classification layer, which is updated online.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Online tracking is performed by evaluating the candidate windows randomly sampled around the previous target state.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 proposed algorithm illustrates outstanding performance compared with state-of-the-art methods in existing tracking benchmarks.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1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Recommend to decompose conv2 to dense 4 since the other two layer’s rank is too 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2400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184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 computational overhead limits DL’s performance in resource-constrained settings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74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Trained model are significantly redundant</a:t>
            </a:r>
          </a:p>
          <a:p>
            <a:pPr marL="171450" indent="-171450">
              <a:buFontTx/>
              <a:buChar char="-"/>
            </a:pPr>
            <a:r>
              <a:rPr lang="en-US" dirty="0"/>
              <a:t>Once the model is trained, redundancy can be removed to improve inference efficiency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Computation and storage costs of CNN are dominated by conv and dense layers, respectively</a:t>
            </a:r>
          </a:p>
          <a:p>
            <a:pPr marL="171450" indent="-171450">
              <a:buFontTx/>
              <a:buChar char="-"/>
            </a:pPr>
            <a:r>
              <a:rPr lang="en-US" dirty="0"/>
              <a:t>Decompose conv kernels and fully-connected weight matrices to optimize computation and storage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989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The diagonal values in </a:t>
            </a:r>
            <a:r>
              <a:rPr lang="en-US" dirty="0" err="1"/>
              <a:t>Σ</a:t>
            </a:r>
            <a:r>
              <a:rPr lang="en-US" dirty="0"/>
              <a:t> correspond to each left/right singular value for U and V</a:t>
            </a:r>
          </a:p>
          <a:p>
            <a:r>
              <a:rPr lang="en-US" dirty="0"/>
              <a:t>- Reduce each of those matrices correspondingly to r (rank)</a:t>
            </a:r>
          </a:p>
          <a:p>
            <a:r>
              <a:rPr lang="en-US" dirty="0"/>
              <a:t>- preserves the r most important linear combinations of sets of vectors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7093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88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Visualize kernel dimension (special dimension) 3x3 as the front dimension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Top and side each correspond to input and output dimension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Tucker 2 decomposition decomposes only B and C and keeping A and G intact</a:t>
            </a:r>
          </a:p>
          <a:p>
            <a:pPr marL="171450" indent="-171450">
              <a:buFontTx/>
              <a:buChar char="-"/>
            </a:pPr>
            <a:r>
              <a:rPr lang="en-US" dirty="0"/>
              <a:t>Use rank to reduce the dimensions of B C and G similar to SVD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425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Notice SVD, Tucker all depends heavily on the selection of </a:t>
            </a:r>
            <a:r>
              <a:rPr lang="en-US" b="1" dirty="0"/>
              <a:t>rank</a:t>
            </a:r>
            <a:r>
              <a:rPr lang="en-US" b="0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b="0" dirty="0"/>
              <a:t>How to know the best rank?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15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Performance is measured by the average overlapping between the ground truth bounding box and the generated bounding box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4075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OTB is a popular tracking benchmark that contains 100 fully annotated videos with substantial variations 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VOT Challenge maintains their dataset each year by removing the sequence that have been successfully tracked by most trackers and adding new sequences</a:t>
            </a:r>
          </a:p>
          <a:p>
            <a:pPr marL="171450" indent="-171450">
              <a:buFontTx/>
              <a:buChar char="-"/>
            </a:pPr>
            <a:r>
              <a:rPr lang="en-US" dirty="0"/>
              <a:t>Both sequence are annotated with attributes:</a:t>
            </a:r>
          </a:p>
          <a:p>
            <a:pPr marL="171450" indent="-171450">
              <a:buFontTx/>
              <a:buChar char="-"/>
            </a:pPr>
            <a:r>
              <a:rPr lang="en-US" dirty="0"/>
              <a:t>Illumination variation, scale variation, occlusion, deformation, motion blur, in-plane rotation, </a:t>
            </a:r>
            <a:r>
              <a:rPr lang="en-US" dirty="0" err="1"/>
              <a:t>etc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5F2939-7052-CD4C-A283-D49914AFFE7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19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473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908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540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772"/>
            <a:ext cx="12192000" cy="13255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773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47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875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984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902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663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24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388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5DAD9-9C5C-4A4E-B2E2-972FA4D839C2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CAFC4-C3FB-AC4F-9D9F-FDBC7068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7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ithyuck/Object_Tracking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486323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dirty="0" err="1"/>
              <a:t>DeepTrim</a:t>
            </a:r>
            <a:r>
              <a:rPr lang="en-US" sz="4800" dirty="0"/>
              <a:t>: </a:t>
            </a:r>
            <a:br>
              <a:rPr lang="en-US" sz="4800" dirty="0"/>
            </a:br>
            <a:r>
              <a:rPr lang="en-US" sz="3200" dirty="0"/>
              <a:t> </a:t>
            </a:r>
            <a:br>
              <a:rPr lang="en-US" sz="4800" b="1" dirty="0"/>
            </a:br>
            <a:r>
              <a:rPr lang="en-US" sz="3600" dirty="0"/>
              <a:t>An automated platform-aware domain customized framework for Deep Learning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32914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Progress Report </a:t>
            </a:r>
          </a:p>
          <a:p>
            <a:endParaRPr lang="en-US" dirty="0"/>
          </a:p>
          <a:p>
            <a:r>
              <a:rPr lang="en-US" dirty="0"/>
              <a:t>Prof. Farinaz Koushanfar</a:t>
            </a:r>
          </a:p>
          <a:p>
            <a:r>
              <a:rPr lang="en-US" dirty="0"/>
              <a:t>May 2018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7" y="145707"/>
            <a:ext cx="3676650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957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A6CC6-3017-EB48-A71D-3B1EC0230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Object 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F1D87-1BD1-7942-827D-F0C792591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222" y="2839453"/>
            <a:ext cx="4636168" cy="3337509"/>
          </a:xfrm>
        </p:spPr>
        <p:txBody>
          <a:bodyPr/>
          <a:lstStyle/>
          <a:p>
            <a:r>
              <a:rPr lang="en-US" dirty="0"/>
              <a:t>Given the bounding box for the first frame in a sequence</a:t>
            </a:r>
          </a:p>
          <a:p>
            <a:r>
              <a:rPr lang="en-US" dirty="0"/>
              <a:t>Identify the bounding box for the each consecutive image in the sequence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AA6B1D-608E-E249-B36E-F5D4B8E830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08"/>
          <a:stretch/>
        </p:blipFill>
        <p:spPr>
          <a:xfrm>
            <a:off x="5550568" y="2302268"/>
            <a:ext cx="6074345" cy="35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262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BBF08-0229-8E43-9BC7-7A9CC54EA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Tracking: Benchmarks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735BB-EBDC-7449-8F00-CB22A57A3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Online Object Tracking: A Benchmark</a:t>
            </a:r>
            <a:r>
              <a:rPr lang="en-US" baseline="30000" dirty="0"/>
              <a:t>[1]</a:t>
            </a:r>
            <a:endParaRPr lang="en-US" dirty="0"/>
          </a:p>
          <a:p>
            <a:pPr lvl="1"/>
            <a:r>
              <a:rPr lang="en-US" dirty="0"/>
              <a:t>OTB 50</a:t>
            </a:r>
          </a:p>
          <a:p>
            <a:pPr lvl="1"/>
            <a:r>
              <a:rPr lang="en-US" dirty="0"/>
              <a:t>OTB 100</a:t>
            </a:r>
          </a:p>
          <a:p>
            <a:pPr lvl="1"/>
            <a:endParaRPr lang="en-US" dirty="0"/>
          </a:p>
          <a:p>
            <a:r>
              <a:rPr lang="en-US" dirty="0"/>
              <a:t>Visual Object Tracking Challenge</a:t>
            </a:r>
            <a:r>
              <a:rPr lang="en-US" baseline="30000" dirty="0"/>
              <a:t>[2]</a:t>
            </a:r>
            <a:endParaRPr lang="en-US" dirty="0"/>
          </a:p>
          <a:p>
            <a:pPr lvl="1"/>
            <a:r>
              <a:rPr lang="en-US" dirty="0"/>
              <a:t>VOT 2013</a:t>
            </a:r>
          </a:p>
          <a:p>
            <a:pPr lvl="1"/>
            <a:r>
              <a:rPr lang="en-US" dirty="0"/>
              <a:t>VOT 2014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VOT 2018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C47533-F5F5-284C-A24F-CF761EF3F0B5}"/>
              </a:ext>
            </a:extLst>
          </p:cNvPr>
          <p:cNvSpPr txBox="1"/>
          <p:nvPr/>
        </p:nvSpPr>
        <p:spPr>
          <a:xfrm>
            <a:off x="1694923" y="6176963"/>
            <a:ext cx="88021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[1] Wu, Yi, et al. “Online Object Tracking: A Benchmark,” 2013</a:t>
            </a:r>
          </a:p>
          <a:p>
            <a:r>
              <a:rPr lang="en-US" sz="1600" dirty="0"/>
              <a:t>[2] </a:t>
            </a:r>
            <a:r>
              <a:rPr lang="en-US" sz="1600" dirty="0" err="1"/>
              <a:t>Kristan</a:t>
            </a:r>
            <a:r>
              <a:rPr lang="en-US" sz="1600" dirty="0"/>
              <a:t>, Matej, at al. “A Novel Performance Evaluation Methodology for Single-Target Trackers,” 2016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0811A1-13F3-F64D-A17F-E49F2EA0B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7833" y="4739104"/>
            <a:ext cx="394370" cy="3943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059163-B6E2-BE4E-8896-82C2EA3892AF}"/>
              </a:ext>
            </a:extLst>
          </p:cNvPr>
          <p:cNvSpPr txBox="1"/>
          <p:nvPr/>
        </p:nvSpPr>
        <p:spPr>
          <a:xfrm>
            <a:off x="9238045" y="6858000"/>
            <a:ext cx="251806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Attributes: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Illumination Variation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Scale Variation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Occlusion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Motion Blur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Motion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In-Plane Rotation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Out-of-plane Rotation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Out-of-view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Background Clutters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Resolution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ACF819-8902-3143-8D6B-E6C0A8C374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3051" y="1513389"/>
            <a:ext cx="4773658" cy="466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425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396CD-6632-EA4B-B2F9-15749A2AF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Tracking: </a:t>
            </a:r>
            <a:r>
              <a:rPr lang="en-US" dirty="0" err="1"/>
              <a:t>MDNet</a:t>
            </a:r>
            <a:r>
              <a:rPr lang="en-US" baseline="30000" dirty="0"/>
              <a:t>[1]</a:t>
            </a:r>
            <a:r>
              <a:rPr lang="en-US" dirty="0"/>
              <a:t>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AC25D-245E-4441-A742-2C312AB23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Winner of VOT 2015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040D43-31B1-044E-B024-EE443A36B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136" y="2389403"/>
            <a:ext cx="8397727" cy="34804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5014D3-6682-8646-9A2A-AD424EAA7016}"/>
              </a:ext>
            </a:extLst>
          </p:cNvPr>
          <p:cNvSpPr txBox="1"/>
          <p:nvPr/>
        </p:nvSpPr>
        <p:spPr>
          <a:xfrm>
            <a:off x="1138137" y="6347085"/>
            <a:ext cx="104522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 Nam, </a:t>
            </a:r>
            <a:r>
              <a:rPr lang="en-US" dirty="0" err="1"/>
              <a:t>Hyeonseob</a:t>
            </a:r>
            <a:r>
              <a:rPr lang="en-US" dirty="0"/>
              <a:t>, et al. “Learning Multi-Domain Convolutional Neural Networks for Visual Tracking,” 2015.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640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56692-5332-E04A-BDF2-2D7365CA2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7CF7B-35C4-DF49-A398-066B6A0B6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generate samples </a:t>
            </a:r>
          </a:p>
          <a:p>
            <a:r>
              <a:rPr lang="en-US" dirty="0"/>
              <a:t>BB regression</a:t>
            </a:r>
          </a:p>
        </p:txBody>
      </p:sp>
    </p:spTree>
    <p:extLst>
      <p:ext uri="{BB962C8B-B14F-4D97-AF65-F5344CB8AC3E}">
        <p14:creationId xmlns:p14="http://schemas.microsoft.com/office/powerpoint/2010/main" val="3090471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56318-3802-C24D-93EE-A1F352617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F66D1-9DE5-024B-90A2-22B83E840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94730"/>
            <a:ext cx="10515600" cy="112211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Recommended Decomposing layers:</a:t>
            </a:r>
          </a:p>
          <a:p>
            <a:pPr lvl="1"/>
            <a:r>
              <a:rPr lang="en-US" dirty="0"/>
              <a:t>All Convolutional layers except the input layer</a:t>
            </a:r>
          </a:p>
          <a:p>
            <a:pPr lvl="1"/>
            <a:r>
              <a:rPr lang="en-US" dirty="0"/>
              <a:t>The first dense layer</a:t>
            </a:r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767CA43-FC68-6740-81BE-D2AE02F03F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5898343"/>
              </p:ext>
            </p:extLst>
          </p:nvPr>
        </p:nvGraphicFramePr>
        <p:xfrm>
          <a:off x="838200" y="2018887"/>
          <a:ext cx="10515600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17651125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43784661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79508940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6270912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88372560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2315782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Before decomp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Decomp conv.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Decomp dense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Decomp 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Decomp rec.</a:t>
                      </a:r>
                      <a:r>
                        <a:rPr lang="en-US" baseline="30000" dirty="0"/>
                        <a:t>*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4640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Before retrain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41752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After retrain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290087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7B0E453-0DB5-0C40-93A5-EFD3A140A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998444"/>
              </p:ext>
            </p:extLst>
          </p:nvPr>
        </p:nvGraphicFramePr>
        <p:xfrm>
          <a:off x="838200" y="3812878"/>
          <a:ext cx="105156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426356427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2194856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05994937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60529959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5826978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389493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Conv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Conv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Conv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Dense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Dense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211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Original Dim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3, 96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96, 256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256, 512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4329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VBMF rank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2, 42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76, 205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218, 189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57276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10EA704-3147-8449-B1E2-0A29B63C29D7}"/>
              </a:ext>
            </a:extLst>
          </p:cNvPr>
          <p:cNvSpPr txBox="1"/>
          <p:nvPr/>
        </p:nvSpPr>
        <p:spPr>
          <a:xfrm>
            <a:off x="838200" y="1556985"/>
            <a:ext cx="3758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1: Accuracy after decomposition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0095A2-DED9-7244-BF9A-0613A0D10492}"/>
              </a:ext>
            </a:extLst>
          </p:cNvPr>
          <p:cNvSpPr txBox="1"/>
          <p:nvPr/>
        </p:nvSpPr>
        <p:spPr>
          <a:xfrm>
            <a:off x="838200" y="3443546"/>
            <a:ext cx="3152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2</a:t>
            </a:r>
            <a:r>
              <a:rPr lang="en-US"/>
              <a:t>: Rank </a:t>
            </a:r>
            <a:r>
              <a:rPr lang="en-US" dirty="0"/>
              <a:t>selected by VBMF</a:t>
            </a:r>
          </a:p>
        </p:txBody>
      </p:sp>
    </p:spTree>
    <p:extLst>
      <p:ext uri="{BB962C8B-B14F-4D97-AF65-F5344CB8AC3E}">
        <p14:creationId xmlns:p14="http://schemas.microsoft.com/office/powerpoint/2010/main" val="811130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CA9AE-ED58-9C49-8E03-4916FB1D1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Tracking using Tensor Decomposition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FE9A2-8CFB-2747-8AB3-8F6EF49E5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specify layers to be decomposed</a:t>
            </a:r>
          </a:p>
          <a:p>
            <a:pPr lvl="1"/>
            <a:r>
              <a:rPr lang="en-US" dirty="0"/>
              <a:t>Automatically pretrain the model using VOT datasets</a:t>
            </a:r>
          </a:p>
          <a:p>
            <a:pPr lvl="1"/>
            <a:r>
              <a:rPr lang="en-US" dirty="0"/>
              <a:t>Decompose the layers using corresponding methodologies</a:t>
            </a:r>
          </a:p>
          <a:p>
            <a:pPr lvl="1"/>
            <a:r>
              <a:rPr lang="en-US" dirty="0"/>
              <a:t>Retrain decomposed model</a:t>
            </a:r>
          </a:p>
          <a:p>
            <a:pPr lvl="1"/>
            <a:r>
              <a:rPr lang="en-US" dirty="0"/>
              <a:t>Test the result on OTB datasets</a:t>
            </a:r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https://github.com/keithyuck/Object_Tracking/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6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5281D-084F-8E4A-8A18-A2DC5AD39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2A6E9-DBC9-E54D-B55D-3EAD41C19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9288" y="2076773"/>
            <a:ext cx="4844511" cy="410019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Achieved superior inference than traditional machine learning methodologies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65D112-1F66-7B49-95E4-34948774B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472" y="3641933"/>
            <a:ext cx="5158327" cy="27545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7DF4EF-68CC-7C4B-8738-C157BDA378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785" y="1825625"/>
            <a:ext cx="5322636" cy="319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897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26A00-9067-1743-9DFB-8ACFC152C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  <a:br>
              <a:rPr lang="en-US" dirty="0"/>
            </a:br>
            <a:r>
              <a:rPr lang="en-US" dirty="0"/>
              <a:t>on Resource Constrained Devices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22AA2-3F2E-F142-AF0F-406C88D5D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320" y="1765005"/>
            <a:ext cx="6485637" cy="4411958"/>
          </a:xfrm>
        </p:spPr>
        <p:txBody>
          <a:bodyPr/>
          <a:lstStyle/>
          <a:p>
            <a:r>
              <a:rPr lang="en-US" dirty="0"/>
              <a:t>High computational overhead limits Deep Learning’s performance in resource-constrained settings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C8A688-721A-F84E-A5A8-36AA7C47C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817" y="1989840"/>
            <a:ext cx="3841659" cy="21416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FB5EF6-7AD8-2F4E-AF4E-C080602C2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0818" y="4497314"/>
            <a:ext cx="3841659" cy="21729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5EA467-D175-1648-A421-DB9C8ADB03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989" y="3020384"/>
            <a:ext cx="3919780" cy="290465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5EF8FBC-4FC1-6246-A518-5497470DB897}"/>
              </a:ext>
            </a:extLst>
          </p:cNvPr>
          <p:cNvCxnSpPr>
            <a:stCxn id="7" idx="3"/>
            <a:endCxn id="4" idx="1"/>
          </p:cNvCxnSpPr>
          <p:nvPr/>
        </p:nvCxnSpPr>
        <p:spPr>
          <a:xfrm flipV="1">
            <a:off x="5647769" y="3060647"/>
            <a:ext cx="1803048" cy="14120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5210948-2C72-994C-A85C-2355ECB665C5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5647769" y="4472713"/>
            <a:ext cx="1803049" cy="111107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4349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02544-49DF-5947-9D11-16EF36ED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 Decomposition for DL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49B96-106A-664C-9F28-905A0433E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Decompose static element to improve inference efficiency</a:t>
            </a:r>
          </a:p>
          <a:p>
            <a:pPr lvl="1"/>
            <a:r>
              <a:rPr lang="en-US" dirty="0"/>
              <a:t>Kernel tensors for convolutional layers</a:t>
            </a:r>
          </a:p>
          <a:p>
            <a:pPr lvl="1"/>
            <a:r>
              <a:rPr lang="en-US" dirty="0"/>
              <a:t>Weight matrices for dense layers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Matrix decomposition: Singular Value Decomposition</a:t>
            </a:r>
          </a:p>
          <a:p>
            <a:r>
              <a:rPr lang="en-US" dirty="0"/>
              <a:t>Tensor decomposition: Tucker Decomposition vs. CP Decomposition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9AD6E2-7394-0E4C-9D36-2667DB47D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977" y="3125885"/>
            <a:ext cx="6552045" cy="2034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908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4FEF2-ECE9-594F-93AC-ABB34BC79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Singular Value Decomposition (SVD)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B1FB9-44EB-1C48-9F25-843635D25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05953"/>
            <a:ext cx="10515600" cy="1735810"/>
          </a:xfrm>
        </p:spPr>
        <p:txBody>
          <a:bodyPr/>
          <a:lstStyle/>
          <a:p>
            <a:r>
              <a:rPr lang="en-US" i="1" dirty="0"/>
              <a:t>U</a:t>
            </a:r>
            <a:r>
              <a:rPr lang="en-US" dirty="0"/>
              <a:t> and </a:t>
            </a:r>
            <a:r>
              <a:rPr lang="en-US" i="1" dirty="0"/>
              <a:t>V</a:t>
            </a:r>
            <a:r>
              <a:rPr lang="en-US" dirty="0"/>
              <a:t> are orthogonal matrices</a:t>
            </a:r>
          </a:p>
          <a:p>
            <a:r>
              <a:rPr lang="en-US" dirty="0" err="1"/>
              <a:t>Σ</a:t>
            </a:r>
            <a:r>
              <a:rPr lang="en-US" dirty="0"/>
              <a:t> is diagonal matrix with nonnegative entries, and with the diagonal entries sorted from high to low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AF78F1-E916-BA46-B163-8D8B886E8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840" y="1565434"/>
            <a:ext cx="5200651" cy="316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04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97D0A-25C0-534B-8636-6B6351495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 Decompositions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53A24-FFF4-4B49-8EA4-7A2842297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B682E19-D1D3-D242-B66E-5CD299961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8662065"/>
              </p:ext>
            </p:extLst>
          </p:nvPr>
        </p:nvGraphicFramePr>
        <p:xfrm>
          <a:off x="838200" y="2837224"/>
          <a:ext cx="105156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089576865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618923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CP Decomposition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Tucker Decomposition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32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Slightly Better decomposition result</a:t>
                      </a:r>
                      <a:r>
                        <a:rPr lang="en-US" baseline="30000" dirty="0"/>
                        <a:t>[1]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Good decomposition result</a:t>
                      </a:r>
                      <a:r>
                        <a:rPr lang="en-US" baseline="30000" dirty="0"/>
                        <a:t>[2]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957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In-stable when more than 1 layer is decomposed together</a:t>
                      </a:r>
                      <a:r>
                        <a:rPr lang="en-US" baseline="30000" dirty="0"/>
                        <a:t>[1, 2]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instability issue</a:t>
                      </a:r>
                      <a:r>
                        <a:rPr lang="en-US" baseline="30000" dirty="0"/>
                        <a:t>[2]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69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VBMF rank selection is inaccurate</a:t>
                      </a:r>
                      <a:r>
                        <a:rPr lang="en-US" baseline="30000" dirty="0"/>
                        <a:t>[2]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VBMF facilitates rank selection</a:t>
                      </a:r>
                      <a:r>
                        <a:rPr lang="en-US" baseline="30000" dirty="0"/>
                        <a:t>[2]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895838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55E765E1-4E71-B54A-B566-09156B6E4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325" y="3143918"/>
            <a:ext cx="269875" cy="269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65ABDF-45F4-C345-9597-72040491E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3800" y="3644023"/>
            <a:ext cx="357271" cy="357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F27ECA-0D4A-E94D-B601-E06904018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0516" y="4074974"/>
            <a:ext cx="371091" cy="3710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CE44312-4897-7747-A7AC-E6F41741569A}"/>
              </a:ext>
            </a:extLst>
          </p:cNvPr>
          <p:cNvSpPr txBox="1"/>
          <p:nvPr/>
        </p:nvSpPr>
        <p:spPr>
          <a:xfrm>
            <a:off x="838201" y="6256422"/>
            <a:ext cx="105123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[1] Astrid, Marcella, et al. “Rank Selection of CP-decomposed Convolutional Layers with Variational Bayesian Matrix Factorization,” 2018</a:t>
            </a:r>
          </a:p>
          <a:p>
            <a:r>
              <a:rPr lang="en-US" sz="1400" dirty="0"/>
              <a:t>[2] Kim, Yong-</a:t>
            </a:r>
            <a:r>
              <a:rPr lang="en-US" sz="1400" dirty="0" err="1"/>
              <a:t>Deok</a:t>
            </a:r>
            <a:r>
              <a:rPr lang="en-US" sz="1400" dirty="0"/>
              <a:t>, et al. “Compression of Deep Convolutional Neural Networks for Fast and Low Power Mobile Applications,” 2016</a:t>
            </a:r>
          </a:p>
          <a:p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9456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29BA9-D4EC-2F4E-B3B6-31E8CC968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Kernel Tensor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C98F3-EF0E-8B45-ACDF-C97D66FB9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 Kernel Tensor (from Tucker paper p.5)</a:t>
            </a:r>
          </a:p>
        </p:txBody>
      </p:sp>
    </p:spTree>
    <p:extLst>
      <p:ext uri="{BB962C8B-B14F-4D97-AF65-F5344CB8AC3E}">
        <p14:creationId xmlns:p14="http://schemas.microsoft.com/office/powerpoint/2010/main" val="1346977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2616-9547-C744-B544-69B20977E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Tucker Decomposition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9D3D1-6D3A-AB45-8E4B-95F1B643B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6295"/>
            <a:ext cx="10515600" cy="4540668"/>
          </a:xfrm>
        </p:spPr>
        <p:txBody>
          <a:bodyPr/>
          <a:lstStyle/>
          <a:p>
            <a:r>
              <a:rPr lang="en-US" dirty="0"/>
              <a:t>Two-way tucker decomposition</a:t>
            </a:r>
          </a:p>
          <a:p>
            <a:pPr lvl="1"/>
            <a:r>
              <a:rPr lang="en-US" dirty="0"/>
              <a:t>Decompose on input dimension and output dimension</a:t>
            </a:r>
          </a:p>
          <a:p>
            <a:pPr lvl="1"/>
            <a:r>
              <a:rPr lang="en-US" dirty="0"/>
              <a:t>Keep kernel dimensions since kernels are usually 3x3 or 5x5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FCBAC8-D2DD-C04C-B97A-38718D790F72}"/>
              </a:ext>
            </a:extLst>
          </p:cNvPr>
          <p:cNvSpPr txBox="1"/>
          <p:nvPr/>
        </p:nvSpPr>
        <p:spPr>
          <a:xfrm>
            <a:off x="1216779" y="6500699"/>
            <a:ext cx="9758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[1] Kim, Yong-</a:t>
            </a:r>
            <a:r>
              <a:rPr lang="en-US" sz="1400" dirty="0" err="1"/>
              <a:t>Deok</a:t>
            </a:r>
            <a:r>
              <a:rPr lang="en-US" sz="1400" dirty="0"/>
              <a:t>, et al. “Compression of Deep Convolutional Neural Networks for Fast and Low Power Mobile Applications,” 2016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2008BE-55DA-9A45-B61C-38AF63FC32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47" b="17449"/>
          <a:stretch/>
        </p:blipFill>
        <p:spPr>
          <a:xfrm>
            <a:off x="2604000" y="3545305"/>
            <a:ext cx="6983997" cy="235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33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5D278-BE53-E442-9515-403AE0200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Variational Bayesian Matrix Factorization (VBMF)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474ED-D783-2A41-AADF-EDF3CDE40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Employed recently developed global analytic solutions for variational Bayesian matrix factorization</a:t>
            </a:r>
            <a:r>
              <a:rPr lang="en-US" baseline="30000" dirty="0"/>
              <a:t>[1]</a:t>
            </a:r>
            <a:endParaRPr lang="en-US" dirty="0"/>
          </a:p>
          <a:p>
            <a:endParaRPr lang="en-US" dirty="0"/>
          </a:p>
          <a:p>
            <a:r>
              <a:rPr lang="en-US" dirty="0"/>
              <a:t>Automatically find noise variance, rank and even provide theoretical condition for perfect rank recovery</a:t>
            </a:r>
          </a:p>
          <a:p>
            <a:r>
              <a:rPr lang="en-US" dirty="0"/>
              <a:t>We determined the rank by applying global analytic VBMF on mode-3 </a:t>
            </a:r>
            <a:r>
              <a:rPr lang="en-US" dirty="0" err="1"/>
              <a:t>matricization</a:t>
            </a:r>
            <a:r>
              <a:rPr lang="en-US" dirty="0"/>
              <a:t> and mode-4 </a:t>
            </a:r>
            <a:r>
              <a:rPr lang="en-US" dirty="0" err="1"/>
              <a:t>matricization</a:t>
            </a:r>
            <a:r>
              <a:rPr lang="en-US" dirty="0"/>
              <a:t> of kernel tensor K, respectively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D97F4D-EE1E-7341-8A8E-84185B82A122}"/>
              </a:ext>
            </a:extLst>
          </p:cNvPr>
          <p:cNvSpPr txBox="1"/>
          <p:nvPr/>
        </p:nvSpPr>
        <p:spPr>
          <a:xfrm>
            <a:off x="1690274" y="6362475"/>
            <a:ext cx="88114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[1] Nakajima, </a:t>
            </a:r>
            <a:r>
              <a:rPr lang="en-US" sz="1400" dirty="0" err="1"/>
              <a:t>Nishiki</a:t>
            </a:r>
            <a:r>
              <a:rPr lang="en-US" sz="1400" dirty="0"/>
              <a:t>, et al. “Global Analytic Solution of Fully-observed Variational Bayesian Matrix Factorization,” 2016</a:t>
            </a:r>
          </a:p>
        </p:txBody>
      </p:sp>
    </p:spTree>
    <p:extLst>
      <p:ext uri="{BB962C8B-B14F-4D97-AF65-F5344CB8AC3E}">
        <p14:creationId xmlns:p14="http://schemas.microsoft.com/office/powerpoint/2010/main" val="2502698104"/>
      </p:ext>
    </p:extLst>
  </p:cSld>
  <p:clrMapOvr>
    <a:masterClrMapping/>
  </p:clrMapOvr>
</p:sld>
</file>

<file path=ppt/theme/theme1.xml><?xml version="1.0" encoding="utf-8"?>
<a:theme xmlns:a="http://schemas.openxmlformats.org/drawingml/2006/main" name="ECE111_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4CD7518D-2A6A-45C6-BFA1-AC08A605DAE7}" vid="{79398519-38EA-4432-8579-3434BA2854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ECE111_template</Template>
  <TotalTime>1534</TotalTime>
  <Words>1070</Words>
  <Application>Microsoft Office PowerPoint</Application>
  <PresentationFormat>Widescreen</PresentationFormat>
  <Paragraphs>176</Paragraphs>
  <Slides>15</Slides>
  <Notes>12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ECE111_template</vt:lpstr>
      <vt:lpstr>DeepTrim:    An automated platform-aware domain customized framework for Deep Learning</vt:lpstr>
      <vt:lpstr>Deep Learning</vt:lpstr>
      <vt:lpstr>Deep Learning on Resource Constrained Devices</vt:lpstr>
      <vt:lpstr>Tensor Decomposition for DL Parameters</vt:lpstr>
      <vt:lpstr>Singular Value Decomposition (SVD)</vt:lpstr>
      <vt:lpstr>Tensor Decompositions</vt:lpstr>
      <vt:lpstr>Convolution Kernel Tensor</vt:lpstr>
      <vt:lpstr>Tucker Decomposition</vt:lpstr>
      <vt:lpstr>Variational Bayesian Matrix Factorization (VBMF)</vt:lpstr>
      <vt:lpstr>Application: Object Tracking</vt:lpstr>
      <vt:lpstr>Object Tracking: Benchmarks</vt:lpstr>
      <vt:lpstr>Object Tracking: MDNet[1] Framework</vt:lpstr>
      <vt:lpstr>PowerPoint Presentation</vt:lpstr>
      <vt:lpstr>Result</vt:lpstr>
      <vt:lpstr>Object Tracking using Tensor Decomposition API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Keith Yu</dc:creator>
  <cp:lastModifiedBy>Mohammad Ghasemzadeh</cp:lastModifiedBy>
  <cp:revision>35</cp:revision>
  <dcterms:created xsi:type="dcterms:W3CDTF">2018-05-07T19:32:54Z</dcterms:created>
  <dcterms:modified xsi:type="dcterms:W3CDTF">2018-05-08T21:11:28Z</dcterms:modified>
</cp:coreProperties>
</file>

<file path=docProps/thumbnail.jpeg>
</file>